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57" r:id="rId2"/>
    <p:sldId id="287" r:id="rId3"/>
    <p:sldId id="288" r:id="rId4"/>
    <p:sldId id="290" r:id="rId5"/>
    <p:sldId id="291" r:id="rId6"/>
    <p:sldId id="289" r:id="rId7"/>
    <p:sldId id="28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225E"/>
    <a:srgbClr val="2109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91" autoAdjust="0"/>
    <p:restoredTop sz="94660"/>
  </p:normalViewPr>
  <p:slideViewPr>
    <p:cSldViewPr snapToGrid="0">
      <p:cViewPr varScale="1">
        <p:scale>
          <a:sx n="70" d="100"/>
          <a:sy n="70" d="100"/>
        </p:scale>
        <p:origin x="77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C00AFC-FCB4-4FD1-AE38-AFD96AAB256D}" type="datetimeFigureOut">
              <a:rPr lang="en-US" smtClean="0"/>
              <a:t>10/26/2021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FD421D-72CD-4893-854D-A2192EABDABB}" type="slidenum">
              <a:rPr lang="en-US" smtClean="0"/>
              <a:t>‹#›</a:t>
            </a:fld>
            <a:endParaRPr lang="en-US"/>
          </a:p>
        </p:txBody>
      </p:sp>
    </p:spTree>
    <p:extLst>
      <p:ext uri="{BB962C8B-B14F-4D97-AF65-F5344CB8AC3E}">
        <p14:creationId xmlns:p14="http://schemas.microsoft.com/office/powerpoint/2010/main" val="41037868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FD421D-72CD-4893-854D-A2192EABDABB}" type="slidenum">
              <a:rPr lang="en-US" smtClean="0"/>
              <a:t>1</a:t>
            </a:fld>
            <a:endParaRPr lang="en-US"/>
          </a:p>
        </p:txBody>
      </p:sp>
    </p:spTree>
    <p:extLst>
      <p:ext uri="{BB962C8B-B14F-4D97-AF65-F5344CB8AC3E}">
        <p14:creationId xmlns:p14="http://schemas.microsoft.com/office/powerpoint/2010/main" val="31345887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a:t>
            </a:r>
            <a:endParaRPr lang="en-US" dirty="0"/>
          </a:p>
        </p:txBody>
      </p:sp>
      <p:sp>
        <p:nvSpPr>
          <p:cNvPr id="4" name="Slide Number Placeholder 3"/>
          <p:cNvSpPr>
            <a:spLocks noGrp="1"/>
          </p:cNvSpPr>
          <p:nvPr>
            <p:ph type="sldNum" sz="quarter" idx="10"/>
          </p:nvPr>
        </p:nvSpPr>
        <p:spPr/>
        <p:txBody>
          <a:bodyPr/>
          <a:lstStyle/>
          <a:p>
            <a:fld id="{2CFD421D-72CD-4893-854D-A2192EABDABB}" type="slidenum">
              <a:rPr lang="en-US" smtClean="0"/>
              <a:t>2</a:t>
            </a:fld>
            <a:endParaRPr lang="en-US"/>
          </a:p>
        </p:txBody>
      </p:sp>
    </p:spTree>
    <p:extLst>
      <p:ext uri="{BB962C8B-B14F-4D97-AF65-F5344CB8AC3E}">
        <p14:creationId xmlns:p14="http://schemas.microsoft.com/office/powerpoint/2010/main" val="39786716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endParaRPr lang="en-US" dirty="0"/>
          </a:p>
        </p:txBody>
      </p:sp>
      <p:sp>
        <p:nvSpPr>
          <p:cNvPr id="4" name="Slide Number Placeholder 3"/>
          <p:cNvSpPr>
            <a:spLocks noGrp="1"/>
          </p:cNvSpPr>
          <p:nvPr>
            <p:ph type="sldNum" sz="quarter" idx="10"/>
          </p:nvPr>
        </p:nvSpPr>
        <p:spPr/>
        <p:txBody>
          <a:bodyPr/>
          <a:lstStyle/>
          <a:p>
            <a:fld id="{2CFD421D-72CD-4893-854D-A2192EABDABB}" type="slidenum">
              <a:rPr lang="en-US" smtClean="0"/>
              <a:t>3</a:t>
            </a:fld>
            <a:endParaRPr lang="en-US"/>
          </a:p>
        </p:txBody>
      </p:sp>
    </p:spTree>
    <p:extLst>
      <p:ext uri="{BB962C8B-B14F-4D97-AF65-F5344CB8AC3E}">
        <p14:creationId xmlns:p14="http://schemas.microsoft.com/office/powerpoint/2010/main" val="23030354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CA14229-F322-4CA6-B183-07928B3D583C}" type="datetimeFigureOut">
              <a:rPr lang="en-US" smtClean="0"/>
              <a:t>10/26/2021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4017750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A14229-F322-4CA6-B183-07928B3D583C}" type="datetimeFigureOut">
              <a:rPr lang="en-US" smtClean="0"/>
              <a:t>10/26/2021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30401001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CA14229-F322-4CA6-B183-07928B3D583C}" type="datetimeFigureOut">
              <a:rPr lang="en-US" smtClean="0"/>
              <a:t>10/26/2021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27274808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CA14229-F322-4CA6-B183-07928B3D583C}" type="datetimeFigureOut">
              <a:rPr lang="en-US" smtClean="0"/>
              <a:t>10/26/2021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28349400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CA14229-F322-4CA6-B183-07928B3D583C}" type="datetimeFigureOut">
              <a:rPr lang="en-US" smtClean="0"/>
              <a:t>10/26/2021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13250029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CA14229-F322-4CA6-B183-07928B3D583C}" type="datetimeFigureOut">
              <a:rPr lang="en-US" smtClean="0"/>
              <a:t>10/26/2021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204985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A14229-F322-4CA6-B183-07928B3D583C}" type="datetimeFigureOut">
              <a:rPr lang="en-US" smtClean="0"/>
              <a:t>10/26/2021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37647457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CA14229-F322-4CA6-B183-07928B3D583C}" type="datetimeFigureOut">
              <a:rPr lang="en-US" smtClean="0"/>
              <a:t>10/26/2021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40526338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8CA14229-F322-4CA6-B183-07928B3D583C}" type="datetimeFigureOut">
              <a:rPr lang="en-US" smtClean="0"/>
              <a:t>10/26/2021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31352626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CA14229-F322-4CA6-B183-07928B3D583C}" type="datetimeFigureOut">
              <a:rPr lang="en-US" smtClean="0"/>
              <a:t>10/26/2021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25109416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CA14229-F322-4CA6-B183-07928B3D583C}" type="datetimeFigureOut">
              <a:rPr lang="en-US" smtClean="0"/>
              <a:t>10/26/2021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09FBAC-22A3-4655-BA44-4B3E70958790}" type="slidenum">
              <a:rPr lang="en-US" smtClean="0"/>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8059507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CA14229-F322-4CA6-B183-07928B3D583C}" type="datetimeFigureOut">
              <a:rPr lang="en-US" smtClean="0"/>
              <a:t>10/26/2021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42335978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CA14229-F322-4CA6-B183-07928B3D583C}" type="datetimeFigureOut">
              <a:rPr lang="en-US" smtClean="0"/>
              <a:t>10/26/2021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09FBAC-22A3-4655-BA44-4B3E70958790}"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3845879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CA14229-F322-4CA6-B183-07928B3D583C}" type="datetimeFigureOut">
              <a:rPr lang="en-US" smtClean="0"/>
              <a:t>10/26/2021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41006109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A14229-F322-4CA6-B183-07928B3D583C}" type="datetimeFigureOut">
              <a:rPr lang="en-US" smtClean="0"/>
              <a:t>10/26/2021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14142459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A14229-F322-4CA6-B183-07928B3D583C}" type="datetimeFigureOut">
              <a:rPr lang="en-US" smtClean="0"/>
              <a:t>10/26/2021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39234331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CA14229-F322-4CA6-B183-07928B3D583C}" type="datetimeFigureOut">
              <a:rPr lang="en-US" smtClean="0"/>
              <a:t>10/26/2021</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8A09FBAC-22A3-4655-BA44-4B3E70958790}" type="slidenum">
              <a:rPr lang="en-US" smtClean="0"/>
              <a:t>‹#›</a:t>
            </a:fld>
            <a:endParaRPr lang="en-US" dirty="0"/>
          </a:p>
        </p:txBody>
      </p:sp>
    </p:spTree>
    <p:extLst>
      <p:ext uri="{BB962C8B-B14F-4D97-AF65-F5344CB8AC3E}">
        <p14:creationId xmlns:p14="http://schemas.microsoft.com/office/powerpoint/2010/main" val="27335656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969819"/>
            <a:ext cx="8596668" cy="5071544"/>
          </a:xfrm>
        </p:spPr>
        <p:txBody>
          <a:bodyPr/>
          <a:lstStyle/>
          <a:p>
            <a:pPr marL="0" indent="0" algn="ctr">
              <a:buNone/>
            </a:pPr>
            <a:endParaRPr lang="en-US" dirty="0" smtClean="0"/>
          </a:p>
          <a:p>
            <a:pPr marL="0" indent="0" algn="ctr">
              <a:buNone/>
            </a:pPr>
            <a:endParaRPr lang="en-US" dirty="0"/>
          </a:p>
          <a:p>
            <a:pPr marL="0" indent="0" algn="ctr">
              <a:buNone/>
            </a:pPr>
            <a:endParaRPr lang="en-US" dirty="0" smtClean="0"/>
          </a:p>
          <a:p>
            <a:pPr marL="0" indent="0">
              <a:buNone/>
            </a:pPr>
            <a:r>
              <a:rPr lang="en-US" sz="2400" dirty="0" smtClean="0">
                <a:latin typeface="Times New Roman" panose="02020603050405020304" pitchFamily="18" charset="0"/>
                <a:cs typeface="Times New Roman" panose="02020603050405020304" pitchFamily="18" charset="0"/>
              </a:rPr>
              <a:t>                                               </a:t>
            </a:r>
            <a:r>
              <a:rPr lang="en-US" sz="2400" b="1" dirty="0" smtClean="0">
                <a:latin typeface="Times New Roman" panose="02020603050405020304" pitchFamily="18" charset="0"/>
                <a:cs typeface="Times New Roman" panose="02020603050405020304" pitchFamily="18" charset="0"/>
              </a:rPr>
              <a:t>Prompt 3</a:t>
            </a:r>
            <a:endParaRPr lang="en-US" sz="2400" b="1" dirty="0">
              <a:latin typeface="Times New Roman" panose="02020603050405020304" pitchFamily="18" charset="0"/>
              <a:cs typeface="Times New Roman" panose="02020603050405020304" pitchFamily="18" charset="0"/>
            </a:endParaRPr>
          </a:p>
          <a:p>
            <a:pPr marL="0" indent="0" algn="ctr">
              <a:buNone/>
            </a:pPr>
            <a:r>
              <a:rPr lang="en-US" sz="2400" dirty="0" smtClean="0">
                <a:solidFill>
                  <a:schemeClr val="tx1"/>
                </a:solidFill>
                <a:latin typeface="Times New Roman" panose="02020603050405020304" pitchFamily="18" charset="0"/>
                <a:cs typeface="Times New Roman" panose="02020603050405020304" pitchFamily="18" charset="0"/>
              </a:rPr>
              <a:t>Student Name</a:t>
            </a:r>
            <a:endParaRPr lang="en-US" sz="2400" dirty="0">
              <a:solidFill>
                <a:schemeClr val="tx1"/>
              </a:solidFill>
              <a:latin typeface="Times New Roman" panose="02020603050405020304" pitchFamily="18" charset="0"/>
              <a:cs typeface="Times New Roman" panose="02020603050405020304" pitchFamily="18" charset="0"/>
            </a:endParaRPr>
          </a:p>
          <a:p>
            <a:pPr marL="0" indent="0" algn="ctr">
              <a:buNone/>
            </a:pPr>
            <a:r>
              <a:rPr lang="en-US" sz="2400" dirty="0">
                <a:solidFill>
                  <a:schemeClr val="tx1"/>
                </a:solidFill>
                <a:latin typeface="Times New Roman" panose="02020603050405020304" pitchFamily="18" charset="0"/>
                <a:cs typeface="Times New Roman" panose="02020603050405020304" pitchFamily="18" charset="0"/>
              </a:rPr>
              <a:t>Instructor </a:t>
            </a:r>
            <a:r>
              <a:rPr lang="en-US" sz="2400" dirty="0" smtClean="0">
                <a:solidFill>
                  <a:schemeClr val="tx1"/>
                </a:solidFill>
                <a:latin typeface="Times New Roman" panose="02020603050405020304" pitchFamily="18" charset="0"/>
                <a:cs typeface="Times New Roman" panose="02020603050405020304" pitchFamily="18" charset="0"/>
              </a:rPr>
              <a:t>Name</a:t>
            </a:r>
            <a:endParaRPr lang="en-US" sz="2400" dirty="0">
              <a:solidFill>
                <a:schemeClr val="tx1"/>
              </a:solidFill>
              <a:latin typeface="Times New Roman" panose="02020603050405020304" pitchFamily="18" charset="0"/>
              <a:cs typeface="Times New Roman" panose="02020603050405020304" pitchFamily="18" charset="0"/>
            </a:endParaRPr>
          </a:p>
          <a:p>
            <a:pPr marL="0" indent="0" algn="ctr">
              <a:buNone/>
            </a:pPr>
            <a:r>
              <a:rPr lang="en-US" sz="2400" dirty="0" smtClean="0">
                <a:solidFill>
                  <a:schemeClr val="tx1"/>
                </a:solidFill>
                <a:latin typeface="Times New Roman" panose="02020603050405020304" pitchFamily="18" charset="0"/>
                <a:cs typeface="Times New Roman" panose="02020603050405020304" pitchFamily="18" charset="0"/>
              </a:rPr>
              <a:t>Course</a:t>
            </a:r>
            <a:endParaRPr lang="en-US" sz="2400" dirty="0">
              <a:solidFill>
                <a:schemeClr val="tx1"/>
              </a:solidFill>
              <a:latin typeface="Times New Roman" panose="02020603050405020304" pitchFamily="18" charset="0"/>
              <a:cs typeface="Times New Roman" panose="02020603050405020304" pitchFamily="18" charset="0"/>
            </a:endParaRPr>
          </a:p>
          <a:p>
            <a:pPr marL="0" indent="0" algn="ctr">
              <a:buNone/>
            </a:pPr>
            <a:r>
              <a:rPr lang="en-US" sz="2400" dirty="0" smtClean="0">
                <a:solidFill>
                  <a:schemeClr val="tx1"/>
                </a:solidFill>
                <a:latin typeface="Times New Roman" panose="02020603050405020304" pitchFamily="18" charset="0"/>
                <a:cs typeface="Times New Roman" panose="02020603050405020304" pitchFamily="18" charset="0"/>
              </a:rPr>
              <a:t>Date</a:t>
            </a:r>
            <a:endParaRPr lang="en-US" sz="2400" dirty="0">
              <a:solidFill>
                <a:schemeClr val="tx1"/>
              </a:solidFill>
              <a:latin typeface="Times New Roman" panose="02020603050405020304" pitchFamily="18"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129019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dirty="0" smtClean="0">
                <a:solidFill>
                  <a:schemeClr val="tx1"/>
                </a:solidFill>
              </a:rPr>
              <a:t>OPTION 3</a:t>
            </a:r>
            <a:endParaRPr lang="en-US" dirty="0">
              <a:solidFill>
                <a:schemeClr val="tx1"/>
              </a:solidFill>
            </a:endParaRPr>
          </a:p>
        </p:txBody>
      </p:sp>
      <p:sp>
        <p:nvSpPr>
          <p:cNvPr id="3" name="Content Placeholder 2"/>
          <p:cNvSpPr>
            <a:spLocks noGrp="1"/>
          </p:cNvSpPr>
          <p:nvPr>
            <p:ph idx="1"/>
          </p:nvPr>
        </p:nvSpPr>
        <p:spPr/>
        <p:txBody>
          <a:bodyPr>
            <a:normAutofit fontScale="92500" lnSpcReduction="20000"/>
          </a:bodyPr>
          <a:lstStyle/>
          <a:p>
            <a:r>
              <a:rPr lang="en-US" sz="1600" dirty="0" smtClean="0">
                <a:latin typeface="Times New Roman" panose="02020603050405020304" pitchFamily="18" charset="0"/>
                <a:cs typeface="Times New Roman" panose="02020603050405020304" pitchFamily="18" charset="0"/>
              </a:rPr>
              <a:t>In consideration of which market BMB should enter into, there are three options which can be considered which include, : </a:t>
            </a:r>
            <a:r>
              <a:rPr lang="en-US" sz="1600" dirty="0">
                <a:latin typeface="Times New Roman" panose="02020603050405020304" pitchFamily="18" charset="0"/>
                <a:cs typeface="Times New Roman" panose="02020603050405020304" pitchFamily="18" charset="0"/>
              </a:rPr>
              <a:t>(1) go where Middle Eastern sweets were already popular but compete with many producers; (2) target Middle Eastern expatriate populations that might embrace the products and partner with local distributors; or (3) focus on markets where the population showed a preference for sweets but had relatively limited exposure to, or preference for, Middle Eastern sweets, and use BMB brands to set the standard </a:t>
            </a:r>
            <a:r>
              <a:rPr lang="en-US" sz="1600" dirty="0" smtClean="0">
                <a:latin typeface="Times New Roman" panose="02020603050405020304" pitchFamily="18" charset="0"/>
                <a:cs typeface="Times New Roman" panose="02020603050405020304" pitchFamily="18" charset="0"/>
              </a:rPr>
              <a:t>of</a:t>
            </a:r>
          </a:p>
          <a:p>
            <a:r>
              <a:rPr lang="en-US" sz="1600" dirty="0" smtClean="0">
                <a:latin typeface="Times New Roman" panose="02020603050405020304" pitchFamily="18" charset="0"/>
                <a:cs typeface="Times New Roman" panose="02020603050405020304" pitchFamily="18" charset="0"/>
              </a:rPr>
              <a:t> Based </a:t>
            </a:r>
            <a:r>
              <a:rPr lang="en-US" sz="1600" dirty="0">
                <a:latin typeface="Times New Roman" panose="02020603050405020304" pitchFamily="18" charset="0"/>
                <a:cs typeface="Times New Roman" panose="02020603050405020304" pitchFamily="18" charset="0"/>
              </a:rPr>
              <a:t>on the three options given </a:t>
            </a:r>
            <a:r>
              <a:rPr lang="en-US" sz="1600" dirty="0" smtClean="0">
                <a:latin typeface="Times New Roman" panose="02020603050405020304" pitchFamily="18" charset="0"/>
                <a:cs typeface="Times New Roman" panose="02020603050405020304" pitchFamily="18" charset="0"/>
              </a:rPr>
              <a:t>concerning </a:t>
            </a:r>
            <a:r>
              <a:rPr lang="en-US" sz="1600" dirty="0">
                <a:latin typeface="Times New Roman" panose="02020603050405020304" pitchFamily="18" charset="0"/>
                <a:cs typeface="Times New Roman" panose="02020603050405020304" pitchFamily="18" charset="0"/>
              </a:rPr>
              <a:t>BMB international expansion, I would support option three that focus on the market where the population showed a preference for sweets but have relatively limited exposure to or preference middle eastern sweets and use BMB brands to set standards</a:t>
            </a:r>
            <a:r>
              <a:rPr lang="en-US" sz="1600" dirty="0" smtClean="0">
                <a:latin typeface="Times New Roman" panose="02020603050405020304" pitchFamily="18" charset="0"/>
                <a:cs typeface="Times New Roman" panose="02020603050405020304" pitchFamily="18" charset="0"/>
              </a:rPr>
              <a:t>.   </a:t>
            </a:r>
          </a:p>
          <a:p>
            <a:r>
              <a:rPr lang="en-US" sz="1600" dirty="0" smtClean="0">
                <a:latin typeface="Times New Roman" panose="02020603050405020304" pitchFamily="18" charset="0"/>
                <a:cs typeface="Times New Roman" panose="02020603050405020304" pitchFamily="18" charset="0"/>
              </a:rPr>
              <a:t>Due to the fact that Giant </a:t>
            </a:r>
            <a:r>
              <a:rPr lang="en-US" sz="1600" dirty="0">
                <a:latin typeface="Times New Roman" panose="02020603050405020304" pitchFamily="18" charset="0"/>
                <a:cs typeface="Times New Roman" panose="02020603050405020304" pitchFamily="18" charset="0"/>
              </a:rPr>
              <a:t>enterprises are racing to discover alternative opportunities for expansion as barriers to trade in developed markets all around the globe </a:t>
            </a:r>
            <a:r>
              <a:rPr lang="en-US" sz="1600" dirty="0" smtClean="0">
                <a:latin typeface="Times New Roman" panose="02020603050405020304" pitchFamily="18" charset="0"/>
                <a:cs typeface="Times New Roman" panose="02020603050405020304" pitchFamily="18" charset="0"/>
              </a:rPr>
              <a:t>disintegrate, they prefer this an entry point to the market. </a:t>
            </a:r>
          </a:p>
          <a:p>
            <a:r>
              <a:rPr lang="en-US" sz="1600" dirty="0" smtClean="0">
                <a:latin typeface="Times New Roman" panose="02020603050405020304" pitchFamily="18" charset="0"/>
                <a:cs typeface="Times New Roman" panose="02020603050405020304" pitchFamily="18" charset="0"/>
              </a:rPr>
              <a:t>Their advent is a boost to local clients, who now have a more excellent range of options. </a:t>
            </a:r>
            <a:endParaRPr lang="en-US" sz="1600" dirty="0" smtClean="0">
              <a:latin typeface="Times New Roman" panose="02020603050405020304" pitchFamily="18" charset="0"/>
              <a:cs typeface="Times New Roman" panose="02020603050405020304" pitchFamily="18" charset="0"/>
            </a:endParaRPr>
          </a:p>
          <a:p>
            <a:r>
              <a:rPr lang="en-US" sz="1600" dirty="0" smtClean="0">
                <a:latin typeface="Times New Roman" panose="02020603050405020304" pitchFamily="18" charset="0"/>
                <a:cs typeface="Times New Roman" panose="02020603050405020304" pitchFamily="18" charset="0"/>
              </a:rPr>
              <a:t>Some of the countries that practices this marketing habits are  Hong, Kong, Canada, Singapore, </a:t>
            </a:r>
            <a:r>
              <a:rPr lang="en-US" sz="1600" dirty="0">
                <a:latin typeface="Times New Roman" panose="02020603050405020304" pitchFamily="18" charset="0"/>
                <a:cs typeface="Times New Roman" panose="02020603050405020304" pitchFamily="18" charset="0"/>
              </a:rPr>
              <a:t>U</a:t>
            </a:r>
            <a:r>
              <a:rPr lang="en-US" sz="1600" dirty="0" smtClean="0">
                <a:latin typeface="Times New Roman" panose="02020603050405020304" pitchFamily="18" charset="0"/>
                <a:cs typeface="Times New Roman" panose="02020603050405020304" pitchFamily="18" charset="0"/>
              </a:rPr>
              <a:t>nited Kingdom, Switzerland among other nation. These nation practice this market entry strategy due to the domination of capitalist culture.</a:t>
            </a:r>
          </a:p>
          <a:p>
            <a:endParaRPr lang="en-US" sz="1700"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9014713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dirty="0" smtClean="0">
                <a:solidFill>
                  <a:schemeClr val="tx1"/>
                </a:solidFill>
              </a:rPr>
              <a:t>INTERNATINALIZATION  MODEL</a:t>
            </a:r>
            <a:endParaRPr lang="en-US" dirty="0">
              <a:solidFill>
                <a:schemeClr val="tx1"/>
              </a:solidFill>
            </a:endParaRPr>
          </a:p>
        </p:txBody>
      </p:sp>
      <p:sp>
        <p:nvSpPr>
          <p:cNvPr id="3" name="Content Placeholder 2"/>
          <p:cNvSpPr>
            <a:spLocks noGrp="1"/>
          </p:cNvSpPr>
          <p:nvPr>
            <p:ph idx="1"/>
          </p:nvPr>
        </p:nvSpPr>
        <p:spPr/>
        <p:txBody>
          <a:bodyPr>
            <a:normAutofit lnSpcReduction="10000"/>
          </a:bodyPr>
          <a:lstStyle/>
          <a:p>
            <a:r>
              <a:rPr lang="en-US" dirty="0" smtClean="0">
                <a:latin typeface="Times New Roman" panose="02020603050405020304" pitchFamily="18" charset="0"/>
                <a:cs typeface="Times New Roman" panose="02020603050405020304" pitchFamily="18" charset="0"/>
              </a:rPr>
              <a:t>Internationalization model works hand in hand with this BMB  market segment. </a:t>
            </a:r>
          </a:p>
          <a:p>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international network model aims </a:t>
            </a:r>
            <a:r>
              <a:rPr lang="en-US" dirty="0" smtClean="0">
                <a:latin typeface="Times New Roman" panose="02020603050405020304" pitchFamily="18" charset="0"/>
                <a:cs typeface="Times New Roman" panose="02020603050405020304" pitchFamily="18" charset="0"/>
              </a:rPr>
              <a:t>at</a:t>
            </a:r>
            <a:r>
              <a:rPr lang="en-US" dirty="0" smtClean="0">
                <a:latin typeface="Times New Roman" panose="02020603050405020304" pitchFamily="18" charset="0"/>
                <a:cs typeface="Times New Roman" panose="02020603050405020304" pitchFamily="18" charset="0"/>
              </a:rPr>
              <a:t> developing  campaigns, </a:t>
            </a:r>
            <a:r>
              <a:rPr lang="en-US" dirty="0">
                <a:latin typeface="Times New Roman" panose="02020603050405020304" pitchFamily="18" charset="0"/>
                <a:cs typeface="Times New Roman" panose="02020603050405020304" pitchFamily="18" charset="0"/>
              </a:rPr>
              <a:t>building solid partnerships around a collective </a:t>
            </a:r>
            <a:r>
              <a:rPr lang="en-US" dirty="0" smtClean="0">
                <a:latin typeface="Times New Roman" panose="02020603050405020304" pitchFamily="18" charset="0"/>
                <a:cs typeface="Times New Roman" panose="02020603050405020304" pitchFamily="18" charset="0"/>
              </a:rPr>
              <a:t>objective</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in cases where </a:t>
            </a:r>
            <a:r>
              <a:rPr lang="en-US" dirty="0">
                <a:latin typeface="Times New Roman" panose="02020603050405020304" pitchFamily="18" charset="0"/>
                <a:cs typeface="Times New Roman" panose="02020603050405020304" pitchFamily="18" charset="0"/>
              </a:rPr>
              <a:t>population showed a preference for sweets but have relatively limited exposure to or preference middle eastern sweets and use BMB brands to set standards.</a:t>
            </a:r>
            <a:r>
              <a:rPr lang="en-US" dirty="0" smtClean="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This model facilitate in finding lasting solution on international </a:t>
            </a:r>
            <a:r>
              <a:rPr lang="en-US" dirty="0">
                <a:latin typeface="Times New Roman" panose="02020603050405020304" pitchFamily="18" charset="0"/>
                <a:cs typeface="Times New Roman" panose="02020603050405020304" pitchFamily="18" charset="0"/>
              </a:rPr>
              <a:t>issues facing the market </a:t>
            </a:r>
            <a:r>
              <a:rPr lang="en-US" dirty="0" smtClean="0">
                <a:latin typeface="Times New Roman" panose="02020603050405020304" pitchFamily="18" charset="0"/>
                <a:cs typeface="Times New Roman" panose="02020603050405020304" pitchFamily="18" charset="0"/>
              </a:rPr>
              <a:t>segmentation through the use of BMB brands in setting the required international standards.</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Based upon this model , companies including BMB brands work with an aim of achieving gradual</a:t>
            </a:r>
            <a:r>
              <a:rPr lang="en-US" dirty="0">
                <a:latin typeface="Times New Roman" panose="02020603050405020304" pitchFamily="18" charset="0"/>
                <a:cs typeface="Times New Roman" panose="02020603050405020304" pitchFamily="18" charset="0"/>
              </a:rPr>
              <a:t>, dynamic, and </a:t>
            </a:r>
            <a:r>
              <a:rPr lang="en-US" dirty="0" smtClean="0">
                <a:latin typeface="Times New Roman" panose="02020603050405020304" pitchFamily="18" charset="0"/>
                <a:cs typeface="Times New Roman" panose="02020603050405020304" pitchFamily="18" charset="0"/>
              </a:rPr>
              <a:t>through incremental </a:t>
            </a:r>
            <a:r>
              <a:rPr lang="en-US" dirty="0">
                <a:latin typeface="Times New Roman" panose="02020603050405020304" pitchFamily="18" charset="0"/>
                <a:cs typeface="Times New Roman" panose="02020603050405020304" pitchFamily="18" charset="0"/>
              </a:rPr>
              <a:t>process.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BMB branding corresponds to internalization model </a:t>
            </a:r>
            <a:r>
              <a:rPr lang="en-US" dirty="0" smtClean="0">
                <a:latin typeface="Times New Roman" panose="02020603050405020304" pitchFamily="18" charset="0"/>
                <a:cs typeface="Times New Roman" panose="02020603050405020304" pitchFamily="18" charset="0"/>
              </a:rPr>
              <a:t>as part of it branding are composed </a:t>
            </a:r>
            <a:r>
              <a:rPr lang="en-US" dirty="0">
                <a:latin typeface="Times New Roman" panose="02020603050405020304" pitchFamily="18" charset="0"/>
                <a:cs typeface="Times New Roman" panose="02020603050405020304" pitchFamily="18" charset="0"/>
              </a:rPr>
              <a:t>of two parts </a:t>
            </a:r>
            <a:r>
              <a:rPr lang="en-US" dirty="0" smtClean="0">
                <a:latin typeface="Times New Roman" panose="02020603050405020304" pitchFamily="18" charset="0"/>
                <a:cs typeface="Times New Roman" panose="02020603050405020304" pitchFamily="18" charset="0"/>
              </a:rPr>
              <a:t>similar to </a:t>
            </a:r>
            <a:r>
              <a:rPr lang="en-US" dirty="0">
                <a:latin typeface="Times New Roman" panose="02020603050405020304" pitchFamily="18" charset="0"/>
                <a:cs typeface="Times New Roman" panose="02020603050405020304" pitchFamily="18" charset="0"/>
              </a:rPr>
              <a:t>internationalization which include model and patterns</a:t>
            </a:r>
            <a:r>
              <a:rPr lang="en-US" dirty="0" smtClean="0">
                <a:latin typeface="Times New Roman" panose="02020603050405020304" pitchFamily="18" charset="0"/>
                <a:cs typeface="Times New Roman" panose="02020603050405020304" pitchFamily="18" charset="0"/>
              </a:rPr>
              <a:t>.</a:t>
            </a:r>
            <a:endParaRPr lang="en-US"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083032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opportunistic </a:t>
            </a:r>
            <a:r>
              <a:rPr lang="en-US" dirty="0" smtClean="0">
                <a:latin typeface="Times New Roman" panose="02020603050405020304" pitchFamily="18" charset="0"/>
                <a:cs typeface="Times New Roman" panose="02020603050405020304" pitchFamily="18" charset="0"/>
              </a:rPr>
              <a:t>portfolio and learning model</a:t>
            </a:r>
            <a:endParaRPr lang="en-US" b="1" dirty="0"/>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According to the opportunistic portfolio internationalization model, it calls for diversification of network of different funds that are mutual to come together to refund corresponding risks</a:t>
            </a:r>
            <a:r>
              <a:rPr lang="en-US" dirty="0" smtClean="0">
                <a:latin typeface="Times New Roman" panose="02020603050405020304" pitchFamily="18" charset="0"/>
                <a:cs typeface="Times New Roman" panose="02020603050405020304" pitchFamily="18" charset="0"/>
              </a:rPr>
              <a:t>.</a:t>
            </a:r>
          </a:p>
          <a:p>
            <a:r>
              <a:rPr lang="en-US" dirty="0" smtClean="0">
                <a:latin typeface="Times New Roman" panose="02020603050405020304" pitchFamily="18" charset="0"/>
                <a:cs typeface="Times New Roman" panose="02020603050405020304" pitchFamily="18" charset="0"/>
              </a:rPr>
              <a:t>This model is related to BMB marketing strategy that c </a:t>
            </a:r>
            <a:r>
              <a:rPr lang="en-US" dirty="0">
                <a:latin typeface="Times New Roman" panose="02020603050405020304" pitchFamily="18" charset="0"/>
                <a:cs typeface="Times New Roman" panose="02020603050405020304" pitchFamily="18" charset="0"/>
              </a:rPr>
              <a:t>focus on markets where the population showed a preference </a:t>
            </a:r>
            <a:r>
              <a:rPr lang="en-US" dirty="0" smtClean="0">
                <a:latin typeface="Times New Roman" panose="02020603050405020304" pitchFamily="18" charset="0"/>
                <a:cs typeface="Times New Roman" panose="02020603050405020304" pitchFamily="18" charset="0"/>
              </a:rPr>
              <a:t>for </a:t>
            </a:r>
            <a:r>
              <a:rPr lang="en-US" dirty="0">
                <a:latin typeface="Times New Roman" panose="02020603050405020304" pitchFamily="18" charset="0"/>
                <a:cs typeface="Times New Roman" panose="02020603050405020304" pitchFamily="18" charset="0"/>
              </a:rPr>
              <a:t>sweets but had relatively limited exposure to, or preference for, Middle Eastern sweets, and use BMB brands to set the standard of</a:t>
            </a:r>
          </a:p>
          <a:p>
            <a:r>
              <a:rPr lang="en-US" dirty="0" smtClean="0">
                <a:solidFill>
                  <a:schemeClr val="tx1"/>
                </a:solidFill>
                <a:latin typeface="Times New Roman" panose="02020603050405020304" pitchFamily="18" charset="0"/>
                <a:cs typeface="Times New Roman" panose="02020603050405020304" pitchFamily="18" charset="0"/>
              </a:rPr>
              <a:t>The </a:t>
            </a:r>
            <a:r>
              <a:rPr lang="en-US" dirty="0">
                <a:solidFill>
                  <a:schemeClr val="tx1"/>
                </a:solidFill>
                <a:latin typeface="Times New Roman" panose="02020603050405020304" pitchFamily="18" charset="0"/>
                <a:cs typeface="Times New Roman" panose="02020603050405020304" pitchFamily="18" charset="0"/>
              </a:rPr>
              <a:t>learning </a:t>
            </a:r>
            <a:r>
              <a:rPr lang="en-US" dirty="0" smtClean="0">
                <a:solidFill>
                  <a:schemeClr val="tx1"/>
                </a:solidFill>
                <a:latin typeface="Times New Roman" panose="02020603050405020304" pitchFamily="18" charset="0"/>
                <a:cs typeface="Times New Roman" panose="02020603050405020304" pitchFamily="18" charset="0"/>
              </a:rPr>
              <a:t>model has a close connection with BMB branding in the aspect that, it </a:t>
            </a:r>
            <a:r>
              <a:rPr lang="en-US" dirty="0">
                <a:solidFill>
                  <a:schemeClr val="tx1"/>
                </a:solidFill>
                <a:latin typeface="Times New Roman" panose="02020603050405020304" pitchFamily="18" charset="0"/>
                <a:cs typeface="Times New Roman" panose="02020603050405020304" pitchFamily="18" charset="0"/>
              </a:rPr>
              <a:t>assists in getting to know the international issues facing the market segmentation. This assists in realizing the possible opportunities as well as the existing threats in a market.</a:t>
            </a:r>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898289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dirty="0"/>
              <a:t>Stage internationalization approach</a:t>
            </a: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BMB branding involves gradual , dynamic and incremental process I exploring the market . </a:t>
            </a:r>
          </a:p>
          <a:p>
            <a:r>
              <a:rPr lang="en-US" dirty="0" smtClean="0">
                <a:latin typeface="Times New Roman" panose="02020603050405020304" pitchFamily="18" charset="0"/>
                <a:cs typeface="Times New Roman" panose="02020603050405020304" pitchFamily="18" charset="0"/>
              </a:rPr>
              <a:t>In relation to the stage internationalization theory, companies must undergo </a:t>
            </a:r>
            <a:r>
              <a:rPr lang="en-US" dirty="0">
                <a:latin typeface="Times New Roman" panose="02020603050405020304" pitchFamily="18" charset="0"/>
                <a:cs typeface="Times New Roman" panose="02020603050405020304" pitchFamily="18" charset="0"/>
              </a:rPr>
              <a:t>a gradual, dynamic, and incremental process.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This theory facilitate the BMB branding through model and pattern.</a:t>
            </a:r>
          </a:p>
          <a:p>
            <a:r>
              <a:rPr lang="en-US" dirty="0" smtClean="0">
                <a:latin typeface="Times New Roman" panose="02020603050405020304" pitchFamily="18" charset="0"/>
                <a:cs typeface="Times New Roman" panose="02020603050405020304" pitchFamily="18" charset="0"/>
              </a:rPr>
              <a:t>Stage internationalization </a:t>
            </a:r>
            <a:r>
              <a:rPr lang="en-US" dirty="0">
                <a:latin typeface="Times New Roman" panose="02020603050405020304" pitchFamily="18" charset="0"/>
                <a:cs typeface="Times New Roman" panose="02020603050405020304" pitchFamily="18" charset="0"/>
              </a:rPr>
              <a:t>approach is conceptualized utilizing five phases: a brand development stage, a post-stage, an exploratory engagement stage, a present work stage, and a dedicated involvement </a:t>
            </a:r>
            <a:r>
              <a:rPr lang="en-US" dirty="0" smtClean="0">
                <a:latin typeface="Times New Roman" panose="02020603050405020304" pitchFamily="18" charset="0"/>
                <a:cs typeface="Times New Roman" panose="02020603050405020304" pitchFamily="18" charset="0"/>
              </a:rPr>
              <a:t>stage.</a:t>
            </a:r>
          </a:p>
        </p:txBody>
      </p:sp>
      <p:sp>
        <p:nvSpPr>
          <p:cNvPr id="4" name="Rectangle 3"/>
          <p:cNvSpPr/>
          <p:nvPr/>
        </p:nvSpPr>
        <p:spPr>
          <a:xfrm flipH="1" flipV="1">
            <a:off x="9274001" y="4155028"/>
            <a:ext cx="2463073" cy="369332"/>
          </a:xfrm>
          <a:prstGeom prst="rect">
            <a:avLst/>
          </a:prstGeom>
        </p:spPr>
        <p:txBody>
          <a:bodyPr wrap="square">
            <a:spAutoFit/>
          </a:bodyPr>
          <a:lstStyle/>
          <a:p>
            <a:r>
              <a:rPr lang="en-US" dirty="0" smtClean="0"/>
              <a:t>..</a:t>
            </a:r>
            <a:endParaRPr lang="en-US" dirty="0"/>
          </a:p>
        </p:txBody>
      </p:sp>
    </p:spTree>
    <p:extLst>
      <p:ext uri="{BB962C8B-B14F-4D97-AF65-F5344CB8AC3E}">
        <p14:creationId xmlns:p14="http://schemas.microsoft.com/office/powerpoint/2010/main" val="35219762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dirty="0" smtClean="0">
                <a:solidFill>
                  <a:schemeClr val="tx1"/>
                </a:solidFill>
              </a:rPr>
              <a:t>RESOURCES REQUIRED TO ACHIEVE TARGET GROWTH</a:t>
            </a:r>
            <a:endParaRPr lang="en-US" dirty="0">
              <a:solidFill>
                <a:schemeClr val="tx1"/>
              </a:solidFill>
            </a:endParaRP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To achieve the growth </a:t>
            </a:r>
            <a:r>
              <a:rPr lang="en-US" dirty="0" smtClean="0">
                <a:latin typeface="Times New Roman" panose="02020603050405020304" pitchFamily="18" charset="0"/>
                <a:cs typeface="Times New Roman" panose="02020603050405020304" pitchFamily="18" charset="0"/>
              </a:rPr>
              <a:t>target for BMB branding, </a:t>
            </a:r>
            <a:r>
              <a:rPr lang="en-US" dirty="0">
                <a:latin typeface="Times New Roman" panose="02020603050405020304" pitchFamily="18" charset="0"/>
                <a:cs typeface="Times New Roman" panose="02020603050405020304" pitchFamily="18" charset="0"/>
              </a:rPr>
              <a:t>four resources are required: human resources, financial resources, physical and intellectual resources.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Human </a:t>
            </a:r>
            <a:r>
              <a:rPr lang="en-US" dirty="0">
                <a:latin typeface="Times New Roman" panose="02020603050405020304" pitchFamily="18" charset="0"/>
                <a:cs typeface="Times New Roman" panose="02020603050405020304" pitchFamily="18" charset="0"/>
              </a:rPr>
              <a:t>resources </a:t>
            </a:r>
            <a:r>
              <a:rPr lang="en-US" dirty="0" smtClean="0">
                <a:latin typeface="Times New Roman" panose="02020603050405020304" pitchFamily="18" charset="0"/>
                <a:cs typeface="Times New Roman" panose="02020603050405020304" pitchFamily="18" charset="0"/>
              </a:rPr>
              <a:t>capacitate </a:t>
            </a:r>
            <a:r>
              <a:rPr lang="en-US" dirty="0">
                <a:latin typeface="Times New Roman" panose="02020603050405020304" pitchFamily="18" charset="0"/>
                <a:cs typeface="Times New Roman" panose="02020603050405020304" pitchFamily="18" charset="0"/>
              </a:rPr>
              <a:t>the workforce required to operate an organization. Intellectual resources are composed of brands and the </a:t>
            </a:r>
            <a:r>
              <a:rPr lang="en-US" dirty="0" smtClean="0">
                <a:latin typeface="Times New Roman" panose="02020603050405020304" pitchFamily="18" charset="0"/>
                <a:cs typeface="Times New Roman" panose="02020603050405020304" pitchFamily="18" charset="0"/>
              </a:rPr>
              <a:t>company </a:t>
            </a:r>
            <a:r>
              <a:rPr lang="en-US" dirty="0">
                <a:latin typeface="Times New Roman" panose="02020603050405020304" pitchFamily="18" charset="0"/>
                <a:cs typeface="Times New Roman" panose="02020603050405020304" pitchFamily="18" charset="0"/>
              </a:rPr>
              <a:t>product</a:t>
            </a:r>
            <a:r>
              <a:rPr lang="en-US" dirty="0" smtClean="0">
                <a:latin typeface="Times New Roman" panose="02020603050405020304" pitchFamily="18" charset="0"/>
                <a:cs typeface="Times New Roman" panose="02020603050405020304" pitchFamily="18" charset="0"/>
              </a:rPr>
              <a:t>.</a:t>
            </a:r>
          </a:p>
          <a:p>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Financial resources include money or capital required to run a company.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Physical </a:t>
            </a:r>
            <a:r>
              <a:rPr lang="en-US" dirty="0">
                <a:latin typeface="Times New Roman" panose="02020603050405020304" pitchFamily="18" charset="0"/>
                <a:cs typeface="Times New Roman" panose="02020603050405020304" pitchFamily="18" charset="0"/>
              </a:rPr>
              <a:t>resources entail all tangible resources in an organization; hence, they all contribute to achieving an organization's target growth. </a:t>
            </a:r>
          </a:p>
          <a:p>
            <a:pPr marL="0" indent="0">
              <a:buNone/>
            </a:pPr>
            <a:r>
              <a:rPr lang="en-US" dirty="0" smtClean="0"/>
              <a:t> </a:t>
            </a:r>
            <a:endParaRPr lang="en-US" dirty="0"/>
          </a:p>
          <a:p>
            <a:endParaRPr lang="en-US" dirty="0"/>
          </a:p>
        </p:txBody>
      </p:sp>
    </p:spTree>
    <p:extLst>
      <p:ext uri="{BB962C8B-B14F-4D97-AF65-F5344CB8AC3E}">
        <p14:creationId xmlns:p14="http://schemas.microsoft.com/office/powerpoint/2010/main" val="34938249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chemeClr val="tx1"/>
                </a:solidFill>
              </a:rPr>
              <a:t>References</a:t>
            </a:r>
            <a:endParaRPr lang="en-US" dirty="0">
              <a:solidFill>
                <a:schemeClr val="tx1"/>
              </a:solidFill>
            </a:endParaRPr>
          </a:p>
        </p:txBody>
      </p:sp>
      <p:sp>
        <p:nvSpPr>
          <p:cNvPr id="3" name="Content Placeholder 2"/>
          <p:cNvSpPr>
            <a:spLocks noGrp="1"/>
          </p:cNvSpPr>
          <p:nvPr>
            <p:ph idx="1"/>
          </p:nvPr>
        </p:nvSpPr>
        <p:spPr/>
        <p:txBody>
          <a:bodyPr>
            <a:normAutofit fontScale="55000" lnSpcReduction="20000"/>
          </a:bodyPr>
          <a:lstStyle/>
          <a:p>
            <a:endParaRPr lang="en-US" dirty="0" smtClean="0"/>
          </a:p>
          <a:p>
            <a:r>
              <a:rPr lang="en-US" dirty="0">
                <a:latin typeface="Times New Roman" panose="02020603050405020304" pitchFamily="18" charset="0"/>
                <a:cs typeface="Times New Roman" panose="02020603050405020304" pitchFamily="18" charset="0"/>
              </a:rPr>
              <a:t>Singh, N. P. (2021). The rise of emerging Indian multinationals: strategic learning for EMNC foreign market entry and internationalization. </a:t>
            </a:r>
            <a:r>
              <a:rPr lang="en-US" i="1" dirty="0">
                <a:latin typeface="Times New Roman" panose="02020603050405020304" pitchFamily="18" charset="0"/>
                <a:cs typeface="Times New Roman" panose="02020603050405020304" pitchFamily="18" charset="0"/>
              </a:rPr>
              <a:t>International Journal of Emerging Markets</a:t>
            </a:r>
            <a:r>
              <a:rPr lang="en-US" dirty="0">
                <a:latin typeface="Times New Roman" panose="02020603050405020304" pitchFamily="18" charset="0"/>
                <a:cs typeface="Times New Roman" panose="02020603050405020304" pitchFamily="18" charset="0"/>
              </a:rPr>
              <a:t>.</a:t>
            </a:r>
          </a:p>
          <a:p>
            <a:r>
              <a:rPr lang="en-US" dirty="0">
                <a:solidFill>
                  <a:schemeClr val="tx1"/>
                </a:solidFill>
              </a:rPr>
              <a:t>The international network model aims to develop a campaign, building solid partnerships around a collective objective. It's a style of functioning, a set of capabilities that help cross-functional collaboration as peers and achieve more significant results. It's autonomous, and everyone works as a team. Connections, common aims, and an awareness of one another's interests encourage action and responsibilities. This theory emphasizes the importance of establishing long interconnections with enterprises first from international culture. It characterizes the foreign market procedure as being driven by the institution's foreign surroundings and the power structure of overt and covert relationships with its enterprises (Singh, 2021).</a:t>
            </a:r>
          </a:p>
          <a:p>
            <a:r>
              <a:rPr lang="en-US" dirty="0">
                <a:solidFill>
                  <a:schemeClr val="tx1"/>
                </a:solidFill>
              </a:rPr>
              <a:t>The amount from which a corporation maintains particular positions in international systems and the significance and coherence of these roles reflects its level of globalization. Furthermore, the channel's orientation dictates how people connect, and previous interactions mainly determine this. According to this model, Changes in the quantity and intensity of interactions of multiple parts of a vast network, either between parts of a global supply chain, correlate to increasing the amount of global network integration. Individual state connections that make up a single multinational companies system may differ in their degree of internationalization (Singh, 2021).</a:t>
            </a:r>
          </a:p>
          <a:p>
            <a:r>
              <a:rPr lang="en-US" dirty="0">
                <a:solidFill>
                  <a:schemeClr val="tx1"/>
                </a:solidFill>
              </a:rPr>
              <a:t>According to the learning model, it assists in getting to know the international issues facing the market segmentation. This assists in realizing the possible opportunities as well as the existing threats in a market. Through this, a company can exploit the existing advantages and sell out the best to achieve success. Threats Enable companies to be strong in the sense that there can avoid this threat through a survey of international market segmentation (Singh, 2021). According to the stage international model, companies internationalization is a gradual, dynamic, and incremental process. According to this model, it is composed of two parts of internationalization which include model and patterns. The internationalization approach is conceptualized utilizing five phases: a brand development stage, a post-stage, an exploratory engagement stage, a present work stage, and a dedicated involvement stage, according to this stage theory.</a:t>
            </a:r>
          </a:p>
          <a:p>
            <a:r>
              <a:rPr lang="en-US" dirty="0">
                <a:solidFill>
                  <a:schemeClr val="tx1"/>
                </a:solidFill>
              </a:rPr>
              <a:t>Furthermore, the time duration to be taken into account when shifting from one phase to the next is specifically checked. According to the opportunistic portfolio internationalization model, it calls for diversification of network of </a:t>
            </a:r>
            <a:r>
              <a:rPr lang="en-US" dirty="0" err="1">
                <a:solidFill>
                  <a:schemeClr val="tx1"/>
                </a:solidFill>
              </a:rPr>
              <a:t>differents</a:t>
            </a:r>
            <a:r>
              <a:rPr lang="en-US" dirty="0">
                <a:solidFill>
                  <a:schemeClr val="tx1"/>
                </a:solidFill>
              </a:rPr>
              <a:t> funds that are mutual to come together to refund corresponding risks. According to this model, it aims at rebalancing automatically selling funds that tend to go up in quality hence purchasing the fund, which seems to drop in value (Singh, 2021).</a:t>
            </a:r>
          </a:p>
          <a:p>
            <a:endParaRPr lang="en-US" dirty="0"/>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7569658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3643</TotalTime>
  <Words>718</Words>
  <Application>Microsoft Office PowerPoint</Application>
  <PresentationFormat>Widescreen</PresentationFormat>
  <Paragraphs>49</Paragraphs>
  <Slides>7</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Calibri</vt:lpstr>
      <vt:lpstr>Times New Roman</vt:lpstr>
      <vt:lpstr>Trebuchet MS</vt:lpstr>
      <vt:lpstr>Wingdings 3</vt:lpstr>
      <vt:lpstr>Facet</vt:lpstr>
      <vt:lpstr>PowerPoint Presentation</vt:lpstr>
      <vt:lpstr>            OPTION 3</vt:lpstr>
      <vt:lpstr>    INTERNATINALIZATION  MODEL</vt:lpstr>
      <vt:lpstr>opportunistic portfolio and learning model</vt:lpstr>
      <vt:lpstr> Stage internationalization approach</vt:lpstr>
      <vt:lpstr>   RESOURCES REQUIRED TO ACHIEVE TARGET GROWTH</vt:lpstr>
      <vt:lpstr>References</vt:lpstr>
    </vt:vector>
  </TitlesOfParts>
  <Company>The Government of Kenya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The Government of Kenya</dc:creator>
  <cp:lastModifiedBy>muhoni</cp:lastModifiedBy>
  <cp:revision>146</cp:revision>
  <dcterms:created xsi:type="dcterms:W3CDTF">2019-05-27T18:33:59Z</dcterms:created>
  <dcterms:modified xsi:type="dcterms:W3CDTF">2021-10-26T13:20:38Z</dcterms:modified>
</cp:coreProperties>
</file>